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5" d="100"/>
          <a:sy n="95" d="100"/>
        </p:scale>
        <p:origin x="-12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332140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131026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120257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30749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155330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352892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21992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1328824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777120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974086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12EFA5-1450-4E54-8A23-66FFB2AA72AD}" type="datetimeFigureOut">
              <a:rPr kumimoji="1" lang="ja-JP" altLang="en-US" smtClean="0"/>
              <a:t>2016/5/6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390827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2EFA5-1450-4E54-8A23-66FFB2AA72AD}" type="datetimeFigureOut">
              <a:rPr kumimoji="1" lang="ja-JP" altLang="en-US" smtClean="0"/>
              <a:t>2016/5/6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F27C9-7356-472B-B0FC-2B94B7D1BA67}" type="slidenum">
              <a:rPr kumimoji="1" lang="ja-JP" altLang="en-US" smtClean="0"/>
              <a:t>‹#›</a:t>
            </a:fld>
            <a:endParaRPr kumimoji="1" lang="ja-JP" altLang="en-US"/>
          </a:p>
        </p:txBody>
      </p:sp>
    </p:spTree>
    <p:extLst>
      <p:ext uri="{BB962C8B-B14F-4D97-AF65-F5344CB8AC3E}">
        <p14:creationId xmlns:p14="http://schemas.microsoft.com/office/powerpoint/2010/main" val="463927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okeikyo.com/" TargetMode="External"/><Relationship Id="rId2" Type="http://schemas.openxmlformats.org/officeDocument/2006/relationships/hyperlink" Target="mailto:info@kokeiky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1.xls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303555"/>
            <a:ext cx="6858000" cy="1790700"/>
          </a:xfrm>
        </p:spPr>
        <p:txBody>
          <a:bodyPr anchor="ctr">
            <a:normAutofit/>
          </a:bodyPr>
          <a:lstStyle/>
          <a:p>
            <a:r>
              <a:rPr kumimoji="1" lang="ja-JP" altLang="en-US" sz="4000" b="1" dirty="0" smtClean="0">
                <a:latin typeface="Meiryo UI" panose="020B0604030504040204" pitchFamily="50" charset="-128"/>
                <a:ea typeface="Meiryo UI" panose="020B0604030504040204" pitchFamily="50" charset="-128"/>
              </a:rPr>
              <a:t>リビング・オブ・ザ・イヤー</a:t>
            </a:r>
            <a:r>
              <a:rPr kumimoji="1" lang="en-US" altLang="ja-JP" sz="4000" b="1" dirty="0" smtClean="0">
                <a:latin typeface="Meiryo UI" panose="020B0604030504040204" pitchFamily="50" charset="-128"/>
                <a:ea typeface="Meiryo UI" panose="020B0604030504040204" pitchFamily="50" charset="-128"/>
              </a:rPr>
              <a:t>2016</a:t>
            </a:r>
            <a:br>
              <a:rPr kumimoji="1" lang="en-US" altLang="ja-JP" sz="4000" b="1" dirty="0" smtClean="0">
                <a:latin typeface="Meiryo UI" panose="020B0604030504040204" pitchFamily="50" charset="-128"/>
                <a:ea typeface="Meiryo UI" panose="020B0604030504040204" pitchFamily="50" charset="-128"/>
              </a:rPr>
            </a:br>
            <a:r>
              <a:rPr lang="ja-JP" altLang="en-US" sz="4000" dirty="0" smtClean="0">
                <a:latin typeface="Meiryo UI" panose="020B0604030504040204" pitchFamily="50" charset="-128"/>
                <a:ea typeface="Meiryo UI" panose="020B0604030504040204" pitchFamily="50" charset="-128"/>
              </a:rPr>
              <a:t>第一次審査エントリー</a:t>
            </a:r>
            <a:r>
              <a:rPr lang="ja-JP" altLang="en-US" sz="4000" dirty="0">
                <a:latin typeface="Meiryo UI" panose="020B0604030504040204" pitchFamily="50" charset="-128"/>
                <a:ea typeface="Meiryo UI" panose="020B0604030504040204" pitchFamily="50" charset="-128"/>
              </a:rPr>
              <a:t>シート</a:t>
            </a:r>
            <a:endParaRPr kumimoji="1" lang="ja-JP" altLang="en-US" sz="4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143000" y="4265861"/>
            <a:ext cx="6858000" cy="366524"/>
          </a:xfrm>
        </p:spPr>
        <p:txBody>
          <a:bodyPr>
            <a:normAutofit fontScale="92500" lnSpcReduction="10000"/>
          </a:bodyPr>
          <a:lstStyle/>
          <a:p>
            <a:r>
              <a:rPr kumimoji="1" lang="ja-JP" altLang="en-US" dirty="0" smtClean="0"/>
              <a:t>応募ホーム名</a:t>
            </a:r>
            <a:endParaRPr kumimoji="1" lang="ja-JP" altLang="en-US" dirty="0"/>
          </a:p>
        </p:txBody>
      </p:sp>
      <p:sp>
        <p:nvSpPr>
          <p:cNvPr id="4" name="サブタイトル 2"/>
          <p:cNvSpPr txBox="1">
            <a:spLocks/>
          </p:cNvSpPr>
          <p:nvPr/>
        </p:nvSpPr>
        <p:spPr>
          <a:xfrm>
            <a:off x="1143000" y="4632385"/>
            <a:ext cx="6858000" cy="1261310"/>
          </a:xfrm>
          <a:prstGeom prst="rect">
            <a:avLst/>
          </a:prstGeom>
          <a:ln>
            <a:solidFill>
              <a:schemeClr val="tx1"/>
            </a:solidFill>
          </a:ln>
        </p:spPr>
        <p:txBody>
          <a:bodyPr vert="horz" lIns="68580" tIns="34290" rIns="68580" bIns="3429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3000" dirty="0" smtClean="0"/>
              <a:t>ホーム名</a:t>
            </a:r>
            <a:endParaRPr lang="ja-JP" altLang="en-US" sz="3000" dirty="0"/>
          </a:p>
        </p:txBody>
      </p:sp>
      <p:sp>
        <p:nvSpPr>
          <p:cNvPr id="5" name="サブタイトル 2"/>
          <p:cNvSpPr txBox="1">
            <a:spLocks/>
          </p:cNvSpPr>
          <p:nvPr/>
        </p:nvSpPr>
        <p:spPr>
          <a:xfrm>
            <a:off x="1278467" y="6098781"/>
            <a:ext cx="6858000" cy="366524"/>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smtClean="0"/>
              <a:t>主催：高齢者住宅経営者連絡協議会</a:t>
            </a:r>
            <a:endParaRPr lang="ja-JP" altLang="en-US" dirty="0"/>
          </a:p>
        </p:txBody>
      </p:sp>
      <p:sp>
        <p:nvSpPr>
          <p:cNvPr id="6" name="タイトル 1"/>
          <p:cNvSpPr txBox="1">
            <a:spLocks/>
          </p:cNvSpPr>
          <p:nvPr/>
        </p:nvSpPr>
        <p:spPr>
          <a:xfrm>
            <a:off x="764117" y="2094255"/>
            <a:ext cx="7886700" cy="2105212"/>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主なアピールポイント（６ページまで）</a:t>
            </a:r>
            <a:r>
              <a:rPr lang="ja-JP" altLang="en-US" sz="1400" b="1" dirty="0" smtClean="0">
                <a:solidFill>
                  <a:srgbClr val="FF0000"/>
                </a:solidFill>
                <a:latin typeface="Meiryo UI" panose="020B0604030504040204" pitchFamily="50" charset="-128"/>
                <a:ea typeface="Meiryo UI" panose="020B0604030504040204" pitchFamily="50" charset="-128"/>
              </a:rPr>
              <a:t>応募締切平成</a:t>
            </a:r>
            <a:r>
              <a:rPr lang="en-US" altLang="ja-JP" sz="1400" b="1" dirty="0" smtClean="0">
                <a:solidFill>
                  <a:srgbClr val="FF0000"/>
                </a:solidFill>
                <a:latin typeface="Meiryo UI" panose="020B0604030504040204" pitchFamily="50" charset="-128"/>
                <a:ea typeface="Meiryo UI" panose="020B0604030504040204" pitchFamily="50" charset="-128"/>
              </a:rPr>
              <a:t>28</a:t>
            </a:r>
            <a:r>
              <a:rPr lang="ja-JP" altLang="en-US" sz="1400" b="1" dirty="0" smtClean="0">
                <a:solidFill>
                  <a:srgbClr val="FF0000"/>
                </a:solidFill>
                <a:latin typeface="Meiryo UI" panose="020B0604030504040204" pitchFamily="50" charset="-128"/>
                <a:ea typeface="Meiryo UI" panose="020B0604030504040204" pitchFamily="50" charset="-128"/>
              </a:rPr>
              <a:t>年</a:t>
            </a:r>
            <a:r>
              <a:rPr lang="en-US" altLang="ja-JP" sz="1400" b="1" dirty="0" smtClean="0">
                <a:solidFill>
                  <a:srgbClr val="FF0000"/>
                </a:solidFill>
                <a:latin typeface="Meiryo UI" panose="020B0604030504040204" pitchFamily="50" charset="-128"/>
                <a:ea typeface="Meiryo UI" panose="020B0604030504040204" pitchFamily="50" charset="-128"/>
              </a:rPr>
              <a:t>5</a:t>
            </a:r>
            <a:r>
              <a:rPr lang="ja-JP" altLang="en-US" sz="1400" b="1" dirty="0" smtClean="0">
                <a:solidFill>
                  <a:srgbClr val="FF0000"/>
                </a:solidFill>
                <a:latin typeface="Meiryo UI" panose="020B0604030504040204" pitchFamily="50" charset="-128"/>
                <a:ea typeface="Meiryo UI" panose="020B0604030504040204" pitchFamily="50" charset="-128"/>
              </a:rPr>
              <a:t>月</a:t>
            </a:r>
            <a:r>
              <a:rPr lang="en-US" altLang="ja-JP" sz="1400" b="1" dirty="0" smtClean="0">
                <a:solidFill>
                  <a:srgbClr val="FF0000"/>
                </a:solidFill>
                <a:latin typeface="Meiryo UI" panose="020B0604030504040204" pitchFamily="50" charset="-128"/>
                <a:ea typeface="Meiryo UI" panose="020B0604030504040204" pitchFamily="50" charset="-128"/>
              </a:rPr>
              <a:t>20</a:t>
            </a:r>
            <a:r>
              <a:rPr lang="ja-JP" altLang="en-US" sz="1400" b="1" dirty="0" smtClean="0">
                <a:solidFill>
                  <a:srgbClr val="FF0000"/>
                </a:solidFill>
                <a:latin typeface="Meiryo UI" panose="020B0604030504040204" pitchFamily="50" charset="-128"/>
                <a:ea typeface="Meiryo UI" panose="020B0604030504040204" pitchFamily="50" charset="-128"/>
              </a:rPr>
              <a:t>日</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smtClean="0">
                <a:solidFill>
                  <a:srgbClr val="FF0000"/>
                </a:solidFill>
                <a:latin typeface="Meiryo UI" panose="020B0604030504040204" pitchFamily="50" charset="-128"/>
                <a:ea typeface="Meiryo UI" panose="020B0604030504040204" pitchFamily="50" charset="-128"/>
              </a:rPr>
              <a:t>金）</a:t>
            </a:r>
            <a:r>
              <a:rPr lang="en-US" altLang="ja-JP" sz="1400" b="1" dirty="0" smtClean="0">
                <a:solidFill>
                  <a:srgbClr val="FF0000"/>
                </a:solidFill>
                <a:latin typeface="Meiryo UI" panose="020B0604030504040204" pitchFamily="50" charset="-128"/>
                <a:ea typeface="Meiryo UI" panose="020B0604030504040204" pitchFamily="50" charset="-128"/>
              </a:rPr>
              <a:t/>
            </a:r>
            <a:br>
              <a:rPr lang="en-US" altLang="ja-JP" sz="1400" b="1" dirty="0" smtClean="0">
                <a:solidFill>
                  <a:srgbClr val="FF0000"/>
                </a:solidFill>
                <a:latin typeface="Meiryo UI" panose="020B0604030504040204" pitchFamily="50" charset="-128"/>
                <a:ea typeface="Meiryo UI" panose="020B0604030504040204" pitchFamily="50" charset="-128"/>
              </a:rPr>
            </a:br>
            <a:r>
              <a:rPr lang="ja-JP" altLang="ja-JP" sz="1400" dirty="0" smtClean="0">
                <a:latin typeface="Meiryo UI" panose="020B0604030504040204" pitchFamily="50" charset="-128"/>
                <a:ea typeface="Meiryo UI" panose="020B0604030504040204" pitchFamily="50" charset="-128"/>
              </a:rPr>
              <a:t>※画像の貼り付けは可能ですが、メール受信が可能な大きさ（</a:t>
            </a:r>
            <a:r>
              <a:rPr lang="en-US" altLang="ja-JP" sz="1400" dirty="0" smtClean="0">
                <a:latin typeface="Meiryo UI" panose="020B0604030504040204" pitchFamily="50" charset="-128"/>
                <a:ea typeface="Meiryo UI" panose="020B0604030504040204" pitchFamily="50" charset="-128"/>
              </a:rPr>
              <a:t>3</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5MB</a:t>
            </a:r>
            <a:r>
              <a:rPr lang="ja-JP" altLang="ja-JP" sz="1400" dirty="0" smtClean="0">
                <a:latin typeface="Meiryo UI" panose="020B0604030504040204" pitchFamily="50" charset="-128"/>
                <a:ea typeface="Meiryo UI" panose="020B0604030504040204" pitchFamily="50" charset="-128"/>
              </a:rPr>
              <a:t>）でお送りください。</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ja-JP" sz="1400" dirty="0" smtClean="0">
                <a:latin typeface="Meiryo UI" panose="020B0604030504040204" pitchFamily="50" charset="-128"/>
                <a:ea typeface="Meiryo UI" panose="020B0604030504040204" pitchFamily="50" charset="-128"/>
              </a:rPr>
              <a:t>※ホームページは、審査の参考とさせていただきます。ホームページがない場合は、パンフレットを添付</a:t>
            </a:r>
            <a:r>
              <a:rPr lang="ja-JP" altLang="en-US" sz="1400" dirty="0" smtClean="0">
                <a:latin typeface="Meiryo UI" panose="020B0604030504040204" pitchFamily="50" charset="-128"/>
                <a:ea typeface="Meiryo UI" panose="020B0604030504040204" pitchFamily="50" charset="-128"/>
              </a:rPr>
              <a:t>ください</a:t>
            </a:r>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b="1" dirty="0" smtClean="0">
                <a:latin typeface="Meiryo UI" panose="020B0604030504040204" pitchFamily="50" charset="-128"/>
                <a:ea typeface="Meiryo UI" panose="020B0604030504040204" pitchFamily="50" charset="-128"/>
              </a:rPr>
              <a:t>★応募先</a:t>
            </a:r>
            <a:endParaRPr lang="en-US" altLang="ja-JP" sz="1400" b="1" dirty="0" smtClean="0">
              <a:latin typeface="Meiryo UI" panose="020B0604030504040204" pitchFamily="50" charset="-128"/>
              <a:ea typeface="Meiryo UI" panose="020B0604030504040204" pitchFamily="50" charset="-128"/>
            </a:endParaRPr>
          </a:p>
          <a:p>
            <a:pPr algn="l">
              <a:lnSpc>
                <a:spcPct val="100000"/>
              </a:lnSpc>
            </a:pPr>
            <a:r>
              <a:rPr lang="ja-JP" altLang="en-US" sz="1400" dirty="0">
                <a:latin typeface="Meiryo UI" panose="020B0604030504040204" pitchFamily="50" charset="-128"/>
                <a:ea typeface="Meiryo UI" panose="020B0604030504040204" pitchFamily="50" charset="-128"/>
              </a:rPr>
              <a:t>高齢者</a:t>
            </a:r>
            <a:r>
              <a:rPr lang="ja-JP" altLang="en-US" sz="1400" dirty="0" smtClean="0">
                <a:latin typeface="Meiryo UI" panose="020B0604030504040204" pitchFamily="50" charset="-128"/>
                <a:ea typeface="Meiryo UI" panose="020B0604030504040204" pitchFamily="50" charset="-128"/>
              </a:rPr>
              <a:t>住宅経営者連絡</a:t>
            </a:r>
            <a:r>
              <a:rPr lang="ja-JP" altLang="en-US" sz="1400" dirty="0">
                <a:latin typeface="Meiryo UI" panose="020B0604030504040204" pitchFamily="50" charset="-128"/>
                <a:ea typeface="Meiryo UI" panose="020B0604030504040204" pitchFamily="50" charset="-128"/>
              </a:rPr>
              <a:t>協</a:t>
            </a:r>
            <a:r>
              <a:rPr lang="ja-JP" altLang="en-US" sz="1400" dirty="0" smtClean="0">
                <a:latin typeface="Meiryo UI" panose="020B0604030504040204" pitchFamily="50" charset="-128"/>
                <a:ea typeface="Meiryo UI" panose="020B0604030504040204" pitchFamily="50" charset="-128"/>
              </a:rPr>
              <a:t>議会　リビング・オブ・ザ・イヤー</a:t>
            </a:r>
            <a:r>
              <a:rPr lang="en-US" altLang="ja-JP" sz="1400" dirty="0" smtClean="0">
                <a:latin typeface="Meiryo UI" panose="020B0604030504040204" pitchFamily="50" charset="-128"/>
                <a:ea typeface="Meiryo UI" panose="020B0604030504040204" pitchFamily="50" charset="-128"/>
              </a:rPr>
              <a:t>2016</a:t>
            </a:r>
            <a:r>
              <a:rPr lang="ja-JP" altLang="en-US" sz="1400" dirty="0" smtClean="0">
                <a:latin typeface="Meiryo UI" panose="020B0604030504040204" pitchFamily="50" charset="-128"/>
                <a:ea typeface="Meiryo UI" panose="020B0604030504040204" pitchFamily="50" charset="-128"/>
              </a:rPr>
              <a:t>係</a:t>
            </a:r>
            <a:endParaRPr lang="en-US" altLang="ja-JP" sz="1400" dirty="0" smtClean="0">
              <a:latin typeface="Meiryo UI" panose="020B0604030504040204" pitchFamily="50" charset="-128"/>
              <a:ea typeface="Meiryo UI" panose="020B0604030504040204" pitchFamily="50" charset="-128"/>
            </a:endParaRPr>
          </a:p>
          <a:p>
            <a:pPr algn="l">
              <a:lnSpc>
                <a:spcPct val="100000"/>
              </a:lnSpc>
            </a:pP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101-0054</a:t>
            </a:r>
            <a:r>
              <a:rPr lang="ja-JP" altLang="en-US" sz="1400" dirty="0" smtClean="0">
                <a:latin typeface="Meiryo UI" panose="020B0604030504040204" pitchFamily="50" charset="-128"/>
                <a:ea typeface="Meiryo UI" panose="020B0604030504040204" pitchFamily="50" charset="-128"/>
              </a:rPr>
              <a:t>　東京都千代田区神田錦町</a:t>
            </a:r>
            <a:r>
              <a:rPr lang="en-US" altLang="ja-JP" sz="1400" dirty="0" smtClean="0">
                <a:latin typeface="Meiryo UI" panose="020B0604030504040204" pitchFamily="50" charset="-128"/>
                <a:ea typeface="Meiryo UI" panose="020B0604030504040204" pitchFamily="50" charset="-128"/>
              </a:rPr>
              <a:t>1-13</a:t>
            </a:r>
            <a:r>
              <a:rPr lang="ja-JP" altLang="en-US" sz="1400" dirty="0" smtClean="0">
                <a:latin typeface="Meiryo UI" panose="020B0604030504040204" pitchFamily="50" charset="-128"/>
                <a:ea typeface="Meiryo UI" panose="020B0604030504040204" pitchFamily="50" charset="-128"/>
              </a:rPr>
              <a:t>　大手町宝栄ビル</a:t>
            </a:r>
            <a:r>
              <a:rPr lang="en-US" altLang="ja-JP" sz="1400" dirty="0" smtClean="0">
                <a:latin typeface="Meiryo UI" panose="020B0604030504040204" pitchFamily="50" charset="-128"/>
                <a:ea typeface="Meiryo UI" panose="020B0604030504040204" pitchFamily="50" charset="-128"/>
              </a:rPr>
              <a:t>602</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TEL/FAX</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03-3292-3289</a:t>
            </a:r>
          </a:p>
          <a:p>
            <a:pPr algn="l">
              <a:lnSpc>
                <a:spcPct val="100000"/>
              </a:lnSpc>
            </a:pPr>
            <a:r>
              <a:rPr lang="ja-JP" altLang="en-US" sz="1400" dirty="0" smtClean="0">
                <a:latin typeface="Meiryo UI" panose="020B0604030504040204" pitchFamily="50" charset="-128"/>
                <a:ea typeface="Meiryo UI" panose="020B0604030504040204" pitchFamily="50" charset="-128"/>
              </a:rPr>
              <a:t>メールアドレス：</a:t>
            </a:r>
            <a:r>
              <a:rPr lang="en-US" altLang="ja-JP" sz="1400" dirty="0" smtClean="0">
                <a:latin typeface="Meiryo UI" panose="020B0604030504040204" pitchFamily="50" charset="-128"/>
                <a:ea typeface="Meiryo UI" panose="020B0604030504040204" pitchFamily="50" charset="-128"/>
                <a:hlinkClick r:id="rId2"/>
              </a:rPr>
              <a:t>info@kokeikyo.com</a:t>
            </a:r>
            <a:endParaRPr lang="en-US" altLang="ja-JP" sz="1400" dirty="0" smtClean="0">
              <a:latin typeface="Meiryo UI" panose="020B0604030504040204" pitchFamily="50" charset="-128"/>
              <a:ea typeface="Meiryo UI" panose="020B0604030504040204" pitchFamily="50" charset="-128"/>
            </a:endParaRPr>
          </a:p>
          <a:p>
            <a:pPr algn="l">
              <a:lnSpc>
                <a:spcPct val="100000"/>
              </a:lnSpc>
            </a:pPr>
            <a:r>
              <a:rPr lang="ja-JP" altLang="en-US" sz="1400" dirty="0" smtClean="0">
                <a:latin typeface="Meiryo UI" panose="020B0604030504040204" pitchFamily="50" charset="-128"/>
                <a:ea typeface="Meiryo UI" panose="020B0604030504040204" pitchFamily="50" charset="-128"/>
              </a:rPr>
              <a:t>ホームページ：</a:t>
            </a:r>
            <a:r>
              <a:rPr lang="en-US" altLang="ja-JP" sz="1400" dirty="0" smtClean="0">
                <a:latin typeface="Meiryo UI" panose="020B0604030504040204" pitchFamily="50" charset="-128"/>
                <a:ea typeface="Meiryo UI" panose="020B0604030504040204" pitchFamily="50" charset="-128"/>
                <a:hlinkClick r:id="rId3"/>
              </a:rPr>
              <a:t>http://www.kokeikyo.com</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8781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70984" y="233363"/>
            <a:ext cx="7886700" cy="2069042"/>
          </a:xfrm>
        </p:spPr>
        <p:txBody>
          <a:bodyPr>
            <a:normAutofit fontScale="92500" lnSpcReduction="20000"/>
          </a:bodyPr>
          <a:lstStyle/>
          <a:p>
            <a:pPr marL="0" indent="0">
              <a:buNone/>
            </a:pPr>
            <a:r>
              <a:rPr lang="ja-JP" altLang="ja-JP" sz="1500" b="1" dirty="0"/>
              <a:t>応募</a:t>
            </a:r>
            <a:r>
              <a:rPr lang="ja-JP" altLang="ja-JP" sz="1500" b="1" dirty="0" smtClean="0"/>
              <a:t>部門（</a:t>
            </a:r>
            <a:r>
              <a:rPr lang="ja-JP" altLang="ja-JP" sz="1500" b="1" dirty="0"/>
              <a:t>ひとつ</a:t>
            </a:r>
            <a:r>
              <a:rPr lang="ja-JP" altLang="ja-JP" sz="1500" b="1" dirty="0" smtClean="0"/>
              <a:t>だけ</a:t>
            </a:r>
            <a:r>
              <a:rPr lang="ja-JP" altLang="en-US" sz="1500" b="1" dirty="0" smtClean="0"/>
              <a:t>数字に</a:t>
            </a:r>
            <a:r>
              <a:rPr lang="ja-JP" altLang="ja-JP" sz="1500" b="1" dirty="0" smtClean="0"/>
              <a:t>○</a:t>
            </a:r>
            <a:r>
              <a:rPr lang="ja-JP" altLang="en-US" sz="1500" b="1" dirty="0" smtClean="0"/>
              <a:t>をつけてください。</a:t>
            </a:r>
            <a:r>
              <a:rPr lang="ja-JP" altLang="ja-JP" sz="1500" b="1" dirty="0" smtClean="0"/>
              <a:t>）</a:t>
            </a:r>
            <a:endParaRPr lang="en-US" altLang="ja-JP" sz="1500" b="1" dirty="0" smtClean="0"/>
          </a:p>
          <a:p>
            <a:pPr marL="0" indent="0">
              <a:buNone/>
            </a:pPr>
            <a:r>
              <a:rPr lang="en-US" altLang="ja-JP" sz="1200" dirty="0" smtClean="0"/>
              <a:t>1</a:t>
            </a:r>
            <a:r>
              <a:rPr lang="ja-JP" altLang="ja-JP" sz="1200" dirty="0"/>
              <a:t>：介護看護サービス部門（優れた看取り・認知症ケア・身体介護看護を行っている）</a:t>
            </a:r>
          </a:p>
          <a:p>
            <a:pPr marL="0" indent="0">
              <a:buNone/>
            </a:pPr>
            <a:r>
              <a:rPr lang="en-US" altLang="ja-JP" sz="1200" dirty="0"/>
              <a:t>2</a:t>
            </a:r>
            <a:r>
              <a:rPr lang="ja-JP" altLang="ja-JP" sz="1200" dirty="0"/>
              <a:t>：医療地域連携部門（医療機関と密接に連携し、地域とのかかわりを積極的に深め地域の拠点となっている）</a:t>
            </a:r>
          </a:p>
          <a:p>
            <a:pPr marL="0" indent="0">
              <a:buNone/>
            </a:pPr>
            <a:r>
              <a:rPr lang="en-US" altLang="ja-JP" sz="1200" dirty="0"/>
              <a:t>3</a:t>
            </a:r>
            <a:r>
              <a:rPr lang="ja-JP" altLang="ja-JP" sz="1200" dirty="0"/>
              <a:t>：食事サービス部門（食事の提供に工夫を凝らし、入居者の状態にあった食事を提供している）</a:t>
            </a:r>
          </a:p>
          <a:p>
            <a:pPr marL="0" indent="0">
              <a:buNone/>
            </a:pPr>
            <a:r>
              <a:rPr lang="en-US" altLang="ja-JP" sz="1200" dirty="0"/>
              <a:t>4</a:t>
            </a:r>
            <a:r>
              <a:rPr lang="ja-JP" altLang="ja-JP" sz="1200" dirty="0"/>
              <a:t>：コストパフォーマンス部門（提供する全てのサービスとその対価のバランスがと取れている）</a:t>
            </a:r>
          </a:p>
          <a:p>
            <a:pPr marL="0" indent="0">
              <a:buNone/>
            </a:pPr>
            <a:r>
              <a:rPr lang="en-US" altLang="ja-JP" sz="1200" dirty="0"/>
              <a:t>5</a:t>
            </a:r>
            <a:r>
              <a:rPr lang="ja-JP" altLang="ja-JP" sz="1200" dirty="0"/>
              <a:t>：介護ロボット活用部門（</a:t>
            </a:r>
            <a:r>
              <a:rPr lang="en-US" altLang="ja-JP" sz="1200" dirty="0"/>
              <a:t>IT</a:t>
            </a:r>
            <a:r>
              <a:rPr lang="ja-JP" altLang="ja-JP" sz="1200" dirty="0"/>
              <a:t>・ロボット介護機器の開発や導入を積極的に行って成果を出している）</a:t>
            </a:r>
          </a:p>
          <a:p>
            <a:pPr marL="0" indent="0">
              <a:buNone/>
            </a:pPr>
            <a:r>
              <a:rPr lang="en-US" altLang="ja-JP" sz="1200" dirty="0"/>
              <a:t>6</a:t>
            </a:r>
            <a:r>
              <a:rPr lang="ja-JP" altLang="ja-JP" sz="1200" dirty="0"/>
              <a:t>：職員研修教育部門（職員全般にわたって、有効な研修教育を行っており、具体的な成果を挙げている）</a:t>
            </a:r>
          </a:p>
          <a:p>
            <a:pPr marL="0" indent="0">
              <a:buNone/>
            </a:pPr>
            <a:r>
              <a:rPr lang="en-US" altLang="ja-JP" sz="1200" dirty="0"/>
              <a:t>7</a:t>
            </a:r>
            <a:r>
              <a:rPr lang="ja-JP" altLang="ja-JP" sz="1200" dirty="0"/>
              <a:t>：入居者の活動と参加部門（入居者が、積極的に自発的に運営や地域活動に参加している）</a:t>
            </a:r>
            <a:endParaRPr kumimoji="1" lang="ja-JP" altLang="en-US" sz="1200" dirty="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2512275696"/>
              </p:ext>
            </p:extLst>
          </p:nvPr>
        </p:nvGraphicFramePr>
        <p:xfrm>
          <a:off x="180871" y="2281778"/>
          <a:ext cx="8866379" cy="4259263"/>
        </p:xfrm>
        <a:graphic>
          <a:graphicData uri="http://schemas.openxmlformats.org/presentationml/2006/ole">
            <mc:AlternateContent xmlns:mc="http://schemas.openxmlformats.org/markup-compatibility/2006">
              <mc:Choice xmlns:v="urn:schemas-microsoft-com:vml" Requires="v">
                <p:oleObj spid="_x0000_s2058" name="ワークシート" r:id="rId4" imgW="9172755" imgH="4486360" progId="Excel.Sheet.12">
                  <p:embed/>
                </p:oleObj>
              </mc:Choice>
              <mc:Fallback>
                <p:oleObj name="ワークシート" r:id="rId4" imgW="9172755" imgH="4486360" progId="Excel.Sheet.12">
                  <p:embed/>
                  <p:pic>
                    <p:nvPicPr>
                      <p:cNvPr id="0" name=""/>
                      <p:cNvPicPr/>
                      <p:nvPr/>
                    </p:nvPicPr>
                    <p:blipFill>
                      <a:blip r:embed="rId5"/>
                      <a:stretch>
                        <a:fillRect/>
                      </a:stretch>
                    </p:blipFill>
                    <p:spPr>
                      <a:xfrm>
                        <a:off x="180871" y="2281778"/>
                        <a:ext cx="8866379" cy="4259263"/>
                      </a:xfrm>
                      <a:prstGeom prst="rect">
                        <a:avLst/>
                      </a:prstGeom>
                    </p:spPr>
                  </p:pic>
                </p:oleObj>
              </mc:Fallback>
            </mc:AlternateContent>
          </a:graphicData>
        </a:graphic>
      </p:graphicFrame>
    </p:spTree>
    <p:extLst>
      <p:ext uri="{BB962C8B-B14F-4D97-AF65-F5344CB8AC3E}">
        <p14:creationId xmlns:p14="http://schemas.microsoft.com/office/powerpoint/2010/main" val="2727909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000" dirty="0" smtClean="0"/>
              <a:t>主なアピールポイント（６ページまで）</a:t>
            </a:r>
            <a:r>
              <a:rPr kumimoji="1" lang="en-US" altLang="ja-JP" sz="2000" dirty="0" smtClean="0"/>
              <a:t/>
            </a:r>
            <a:br>
              <a:rPr kumimoji="1" lang="en-US" altLang="ja-JP" sz="2000" dirty="0" smtClean="0"/>
            </a:br>
            <a:r>
              <a:rPr lang="ja-JP" altLang="ja-JP" sz="2000" dirty="0" smtClean="0"/>
              <a:t>※</a:t>
            </a:r>
            <a:r>
              <a:rPr lang="ja-JP" altLang="ja-JP" sz="2000" dirty="0"/>
              <a:t>画像の貼り付けは可能ですが、メール受信が可能な大きさ（</a:t>
            </a:r>
            <a:r>
              <a:rPr lang="en-US" altLang="ja-JP" sz="2000" dirty="0"/>
              <a:t>3</a:t>
            </a:r>
            <a:r>
              <a:rPr lang="ja-JP" altLang="ja-JP" sz="2000" dirty="0"/>
              <a:t>～</a:t>
            </a:r>
            <a:r>
              <a:rPr lang="en-US" altLang="ja-JP" sz="2000" dirty="0"/>
              <a:t>5MB</a:t>
            </a:r>
            <a:r>
              <a:rPr lang="ja-JP" altLang="ja-JP" sz="2000" dirty="0"/>
              <a:t>）でお送りください</a:t>
            </a:r>
            <a:r>
              <a:rPr lang="ja-JP" altLang="ja-JP" sz="2000" dirty="0" smtClean="0"/>
              <a:t>。</a:t>
            </a:r>
            <a:r>
              <a:rPr lang="en-US" altLang="ja-JP" sz="2000" dirty="0" smtClean="0"/>
              <a:t/>
            </a:r>
            <a:br>
              <a:rPr lang="en-US" altLang="ja-JP" sz="2000" dirty="0" smtClean="0"/>
            </a:br>
            <a:endParaRPr kumimoji="1" lang="ja-JP" altLang="en-US" sz="2000"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088080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230</Words>
  <Application>Microsoft Office PowerPoint</Application>
  <PresentationFormat>画面に合わせる (4:3)</PresentationFormat>
  <Paragraphs>18</Paragraphs>
  <Slides>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5" baseType="lpstr">
      <vt:lpstr>Office テーマ</vt:lpstr>
      <vt:lpstr>ワークシート</vt:lpstr>
      <vt:lpstr>リビング・オブ・ザ・イヤー2016 第一次審査エントリーシート</vt:lpstr>
      <vt:lpstr>PowerPoint プレゼンテーション</vt:lpstr>
      <vt:lpstr>主なアピールポイント（６ページまで） ※画像の貼り付けは可能ですが、メール受信が可能な大きさ（3～5MB）でお送りください。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リビング・オブ・ザ・イヤー2016 第一次審査エントリーシート</dc:title>
  <dc:creator>森野 佳織</dc:creator>
  <cp:lastModifiedBy>NAKAZATO</cp:lastModifiedBy>
  <cp:revision>9</cp:revision>
  <dcterms:created xsi:type="dcterms:W3CDTF">2016-05-04T05:02:34Z</dcterms:created>
  <dcterms:modified xsi:type="dcterms:W3CDTF">2016-05-06T01:43:09Z</dcterms:modified>
</cp:coreProperties>
</file>